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57" r:id="rId3"/>
    <p:sldId id="262" r:id="rId4"/>
    <p:sldId id="263" r:id="rId5"/>
    <p:sldId id="277" r:id="rId6"/>
    <p:sldId id="265" r:id="rId7"/>
    <p:sldId id="261" r:id="rId8"/>
    <p:sldId id="260" r:id="rId9"/>
    <p:sldId id="259" r:id="rId10"/>
  </p:sldIdLst>
  <p:sldSz cx="12192000" cy="6858000"/>
  <p:notesSz cx="6858000" cy="9144000"/>
  <p:embeddedFontLst>
    <p:embeddedFont>
      <p:font typeface="Al-Jazeera-Arabic-Bold" panose="020B0604020202020204" charset="-78"/>
      <p:bold r:id="rId11"/>
    </p:embeddedFont>
    <p:embeddedFont>
      <p:font typeface="Noto Naskh Arabic" panose="020B0604020202020204" charset="-78"/>
      <p:regular r:id="rId12"/>
      <p:bold r:id="rId13"/>
    </p:embeddedFont>
    <p:embeddedFont>
      <p:font typeface="Calibri" panose="020F0502020204030204" pitchFamily="34" charset="0"/>
      <p:regular r:id="rId14"/>
      <p:bold r:id="rId15"/>
    </p:embeddedFont>
    <p:embeddedFont>
      <p:font typeface="AirArabia" panose="020B0604020202020204" charset="0"/>
      <p:regular r:id="rId16"/>
    </p:embeddedFont>
    <p:embeddedFont>
      <p:font typeface="Open Sans" panose="020B060402020202020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فتتاحيـة" id="{7B4F1F19-D133-449C-80CF-500D418CE6F3}">
          <p14:sldIdLst>
            <p14:sldId id="256"/>
          </p14:sldIdLst>
        </p14:section>
        <p14:section name="الأسبوع العالمي للفضاء" id="{554332AA-8CEA-42F8-8C2A-2B30935AB801}">
          <p14:sldIdLst>
            <p14:sldId id="257"/>
            <p14:sldId id="262"/>
            <p14:sldId id="263"/>
            <p14:sldId id="277"/>
            <p14:sldId id="265"/>
            <p14:sldId id="261"/>
            <p14:sldId id="260"/>
          </p14:sldIdLst>
        </p14:section>
        <p14:section name="النهاية" id="{117798CA-A5A4-4116-96A5-7F5B7326B99F}">
          <p14:sldIdLst>
            <p14:sldId id="25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00"/>
    <a:srgbClr val="38028E"/>
    <a:srgbClr val="3D1E66"/>
    <a:srgbClr val="FDD25B"/>
    <a:srgbClr val="A00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22" autoAdjust="0"/>
    <p:restoredTop sz="94660"/>
  </p:normalViewPr>
  <p:slideViewPr>
    <p:cSldViewPr snapToGrid="0">
      <p:cViewPr>
        <p:scale>
          <a:sx n="92" d="100"/>
          <a:sy n="92" d="100"/>
        </p:scale>
        <p:origin x="-226" y="86"/>
      </p:cViewPr>
      <p:guideLst>
        <p:guide orient="horz" pos="2160"/>
        <p:guide pos="3840"/>
      </p:guideLst>
    </p:cSldViewPr>
  </p:slideViewPr>
  <p:notesTextViewPr>
    <p:cViewPr>
      <p:scale>
        <a:sx n="1" d="1"/>
        <a:sy n="1" d="1"/>
      </p:scale>
      <p:origin x="0" y="0"/>
    </p:cViewPr>
  </p:notesTextViewPr>
  <p:sorterViewPr>
    <p:cViewPr>
      <p:scale>
        <a:sx n="100" d="100"/>
        <a:sy n="100" d="100"/>
      </p:scale>
      <p:origin x="0" y="-17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A9CF21F-CF9A-49F4-8FD8-604A088441DC}"/>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6" name="Oval 5">
            <a:extLst>
              <a:ext uri="{FF2B5EF4-FFF2-40B4-BE49-F238E27FC236}">
                <a16:creationId xmlns:a16="http://schemas.microsoft.com/office/drawing/2014/main" xmlns="" id="{64CA807C-4F5D-4D4C-BD31-B96C418AD465}"/>
              </a:ext>
            </a:extLst>
          </p:cNvPr>
          <p:cNvSpPr/>
          <p:nvPr userDrawn="1"/>
        </p:nvSpPr>
        <p:spPr>
          <a:xfrm>
            <a:off x="2747293" y="438007"/>
            <a:ext cx="5979652" cy="5979652"/>
          </a:xfrm>
          <a:prstGeom prst="ellipse">
            <a:avLst/>
          </a:prstGeom>
          <a:gradFill flip="none" rotWithShape="1">
            <a:gsLst>
              <a:gs pos="0">
                <a:srgbClr val="38028E"/>
              </a:gs>
              <a:gs pos="78000">
                <a:srgbClr val="A003C6"/>
              </a:gs>
            </a:gsLst>
            <a:lin ang="2700000" scaled="1"/>
            <a:tileRect/>
          </a:gradFill>
          <a:ln>
            <a:noFill/>
          </a:ln>
          <a:effectLst>
            <a:outerShdw blurRad="317500" sx="102000" sy="102000" algn="ctr" rotWithShape="0">
              <a:schemeClr val="bg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8" name="Oval 7">
            <a:extLst>
              <a:ext uri="{FF2B5EF4-FFF2-40B4-BE49-F238E27FC236}">
                <a16:creationId xmlns:a16="http://schemas.microsoft.com/office/drawing/2014/main" xmlns="" id="{D0821BC2-F56B-459C-B303-1EF20B92D8C8}"/>
              </a:ext>
            </a:extLst>
          </p:cNvPr>
          <p:cNvSpPr/>
          <p:nvPr userDrawn="1"/>
        </p:nvSpPr>
        <p:spPr>
          <a:xfrm>
            <a:off x="9222385" y="289776"/>
            <a:ext cx="2596820" cy="2596820"/>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0" name="Right Triangle 26">
            <a:extLst>
              <a:ext uri="{FF2B5EF4-FFF2-40B4-BE49-F238E27FC236}">
                <a16:creationId xmlns:a16="http://schemas.microsoft.com/office/drawing/2014/main" xmlns="" id="{546CB3EF-B9A1-4003-956F-C8607038246C}"/>
              </a:ext>
            </a:extLst>
          </p:cNvPr>
          <p:cNvSpPr/>
          <p:nvPr userDrawn="1"/>
        </p:nvSpPr>
        <p:spPr>
          <a:xfrm>
            <a:off x="-1" y="2266522"/>
            <a:ext cx="4431324" cy="4591477"/>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xmlns="" id="{40BD2E7D-A200-4EFC-957A-B06D46666A07}"/>
              </a:ext>
            </a:extLst>
          </p:cNvPr>
          <p:cNvSpPr/>
          <p:nvPr userDrawn="1"/>
        </p:nvSpPr>
        <p:spPr>
          <a:xfrm>
            <a:off x="9500109" y="114660"/>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4" name="Oval 13">
            <a:extLst>
              <a:ext uri="{FF2B5EF4-FFF2-40B4-BE49-F238E27FC236}">
                <a16:creationId xmlns:a16="http://schemas.microsoft.com/office/drawing/2014/main" xmlns="" id="{38C3BD92-221A-49AE-B2AD-E518AE403FD9}"/>
              </a:ext>
            </a:extLst>
          </p:cNvPr>
          <p:cNvSpPr/>
          <p:nvPr userDrawn="1"/>
        </p:nvSpPr>
        <p:spPr>
          <a:xfrm>
            <a:off x="971701" y="3429000"/>
            <a:ext cx="1478674" cy="1478672"/>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34539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24A8F7DA-2B72-4C14-8CBA-657183A4F2AD}"/>
              </a:ext>
            </a:extLst>
          </p:cNvPr>
          <p:cNvSpPr>
            <a:spLocks noGrp="1"/>
          </p:cNvSpPr>
          <p:nvPr>
            <p:ph type="pic" sz="quarter" idx="16"/>
          </p:nvPr>
        </p:nvSpPr>
        <p:spPr>
          <a:xfrm>
            <a:off x="0" y="1335314"/>
            <a:ext cx="6299200" cy="5522686"/>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
        <p:nvSpPr>
          <p:cNvPr id="6" name="Rectangle 5">
            <a:extLst>
              <a:ext uri="{FF2B5EF4-FFF2-40B4-BE49-F238E27FC236}">
                <a16:creationId xmlns:a16="http://schemas.microsoft.com/office/drawing/2014/main" xmlns="" id="{7DD38C7A-5787-4979-9C59-D9FFE8E7138F}"/>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Tree>
    <p:extLst>
      <p:ext uri="{BB962C8B-B14F-4D97-AF65-F5344CB8AC3E}">
        <p14:creationId xmlns:p14="http://schemas.microsoft.com/office/powerpoint/2010/main" val="12893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n>
                <a:solidFill>
                  <a:sysClr val="windowText" lastClr="000000"/>
                </a:solidFill>
              </a:ln>
              <a:cs typeface="+mn-cs"/>
            </a:endParaRPr>
          </a:p>
        </p:txBody>
      </p:sp>
    </p:spTree>
    <p:extLst>
      <p:ext uri="{BB962C8B-B14F-4D97-AF65-F5344CB8AC3E}">
        <p14:creationId xmlns:p14="http://schemas.microsoft.com/office/powerpoint/2010/main" val="818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78C0FF76-2020-4DA1-B249-369658E7DFC2}"/>
              </a:ext>
            </a:extLst>
          </p:cNvPr>
          <p:cNvSpPr>
            <a:spLocks noGrp="1"/>
          </p:cNvSpPr>
          <p:nvPr>
            <p:ph type="pic" sz="quarter" idx="16"/>
          </p:nvPr>
        </p:nvSpPr>
        <p:spPr>
          <a:xfrm>
            <a:off x="6544492" y="1471747"/>
            <a:ext cx="3654697" cy="4615543"/>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34537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DEDBC6CD-FF35-4CB4-917D-993C8C41F182}"/>
              </a:ext>
            </a:extLst>
          </p:cNvPr>
          <p:cNvSpPr>
            <a:spLocks noGrp="1"/>
          </p:cNvSpPr>
          <p:nvPr>
            <p:ph type="pic" sz="quarter" idx="16"/>
          </p:nvPr>
        </p:nvSpPr>
        <p:spPr>
          <a:xfrm>
            <a:off x="377372" y="1001485"/>
            <a:ext cx="11340011" cy="2627086"/>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377865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9B1010-32CA-4D9D-8678-60B90DD572C9}"/>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10" name="Right Triangle 26">
            <a:extLst>
              <a:ext uri="{FF2B5EF4-FFF2-40B4-BE49-F238E27FC236}">
                <a16:creationId xmlns:a16="http://schemas.microsoft.com/office/drawing/2014/main" xmlns="" id="{08240A8D-784F-4055-ACBD-99A167E7496D}"/>
              </a:ext>
            </a:extLst>
          </p:cNvPr>
          <p:cNvSpPr/>
          <p:nvPr userDrawn="1"/>
        </p:nvSpPr>
        <p:spPr>
          <a:xfrm flipH="1" flipV="1">
            <a:off x="5573210" y="0"/>
            <a:ext cx="6618790" cy="6858000"/>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8" name="Oval 7">
            <a:extLst>
              <a:ext uri="{FF2B5EF4-FFF2-40B4-BE49-F238E27FC236}">
                <a16:creationId xmlns:a16="http://schemas.microsoft.com/office/drawing/2014/main" xmlns="" id="{57F1A3CA-AFC2-4B33-B7F0-0E0249F72373}"/>
              </a:ext>
            </a:extLst>
          </p:cNvPr>
          <p:cNvSpPr/>
          <p:nvPr userDrawn="1"/>
        </p:nvSpPr>
        <p:spPr>
          <a:xfrm>
            <a:off x="744591" y="4545874"/>
            <a:ext cx="1715194" cy="1715194"/>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xmlns="" id="{CDE56900-44F2-432B-B943-E163A8C7AB64}"/>
              </a:ext>
            </a:extLst>
          </p:cNvPr>
          <p:cNvSpPr/>
          <p:nvPr userDrawn="1"/>
        </p:nvSpPr>
        <p:spPr>
          <a:xfrm>
            <a:off x="5216602" y="23391"/>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2215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E65752DB-7E97-41D1-95D9-AE89B4420A80}"/>
              </a:ext>
            </a:extLst>
          </p:cNvPr>
          <p:cNvSpPr>
            <a:spLocks noGrp="1"/>
          </p:cNvSpPr>
          <p:nvPr>
            <p:ph type="pic" sz="quarter" idx="16"/>
          </p:nvPr>
        </p:nvSpPr>
        <p:spPr>
          <a:xfrm>
            <a:off x="0" y="537028"/>
            <a:ext cx="6284686" cy="6320972"/>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1629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6069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undocs.org/ar/A/RES/54/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unoosa.org/res/oosadoc/data/documents/2017/stspace/stspace61rev_2_0_html/V1703163-ARABIC.pdf#page=11"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شخص, ثياب, تشبث, رجل&#10;&#10;تم إنشاء الوصف تلقائياً">
            <a:extLst>
              <a:ext uri="{FF2B5EF4-FFF2-40B4-BE49-F238E27FC236}">
                <a16:creationId xmlns:a16="http://schemas.microsoft.com/office/drawing/2014/main" xmlns="" id="{4FA1A998-5E4C-4512-94E5-568DBE46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1" y="438007"/>
            <a:ext cx="4211749" cy="6419993"/>
          </a:xfrm>
          <a:prstGeom prst="rect">
            <a:avLst/>
          </a:prstGeom>
        </p:spPr>
      </p:pic>
      <p:sp>
        <p:nvSpPr>
          <p:cNvPr id="7" name="TextBox 6">
            <a:extLst>
              <a:ext uri="{FF2B5EF4-FFF2-40B4-BE49-F238E27FC236}">
                <a16:creationId xmlns:a16="http://schemas.microsoft.com/office/drawing/2014/main" xmlns="" id="{85FDA49D-F18D-4F4D-98F5-2445B6814E65}"/>
              </a:ext>
            </a:extLst>
          </p:cNvPr>
          <p:cNvSpPr txBox="1"/>
          <p:nvPr/>
        </p:nvSpPr>
        <p:spPr>
          <a:xfrm>
            <a:off x="7678568" y="2191503"/>
            <a:ext cx="3434365"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أسبوع</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22" name="TextBox 21">
            <a:extLst>
              <a:ext uri="{FF2B5EF4-FFF2-40B4-BE49-F238E27FC236}">
                <a16:creationId xmlns:a16="http://schemas.microsoft.com/office/drawing/2014/main" xmlns="" id="{1FEBD722-4B13-42A0-8A3D-3F28362CABEB}"/>
              </a:ext>
            </a:extLst>
          </p:cNvPr>
          <p:cNvSpPr txBox="1"/>
          <p:nvPr/>
        </p:nvSpPr>
        <p:spPr>
          <a:xfrm>
            <a:off x="2047169" y="3461122"/>
            <a:ext cx="9065764"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الفضاء العالمي</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57" name="Rectangle 56">
            <a:extLst>
              <a:ext uri="{FF2B5EF4-FFF2-40B4-BE49-F238E27FC236}">
                <a16:creationId xmlns:a16="http://schemas.microsoft.com/office/drawing/2014/main" xmlns="" id="{125540E9-38FC-4EAC-B214-A234E9CE8626}"/>
              </a:ext>
            </a:extLst>
          </p:cNvPr>
          <p:cNvSpPr/>
          <p:nvPr/>
        </p:nvSpPr>
        <p:spPr>
          <a:xfrm>
            <a:off x="6662947" y="4850585"/>
            <a:ext cx="4431324" cy="338554"/>
          </a:xfrm>
          <a:prstGeom prst="rect">
            <a:avLst/>
          </a:prstGeom>
        </p:spPr>
        <p:txBody>
          <a:bodyPr wrap="square">
            <a:spAutoFit/>
          </a:bodyPr>
          <a:lstStyle/>
          <a:p>
            <a:pPr algn="r" rtl="1"/>
            <a:r>
              <a:rPr lang="ar-SA" sz="1600" b="0" i="0" dirty="0">
                <a:solidFill>
                  <a:schemeClr val="bg1"/>
                </a:solidFill>
                <a:effectLst/>
                <a:latin typeface="HelveticaNeue"/>
              </a:rPr>
              <a:t>من (الأحد 4 أكتوبر) حتى (السبت 10 أكتوبر)</a:t>
            </a:r>
          </a:p>
        </p:txBody>
      </p:sp>
    </p:spTree>
    <p:extLst>
      <p:ext uri="{BB962C8B-B14F-4D97-AF65-F5344CB8AC3E}">
        <p14:creationId xmlns:p14="http://schemas.microsoft.com/office/powerpoint/2010/main" val="151506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5D7C5246-D8B1-42E6-8AF7-B61569CDD6B3}"/>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9" name="TextBox 18">
            <a:extLst>
              <a:ext uri="{FF2B5EF4-FFF2-40B4-BE49-F238E27FC236}">
                <a16:creationId xmlns:a16="http://schemas.microsoft.com/office/drawing/2014/main" xmlns="" id="{6164B896-A1C6-47DE-A59B-B75D872AE95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25" name="Rectangle 24">
            <a:extLst>
              <a:ext uri="{FF2B5EF4-FFF2-40B4-BE49-F238E27FC236}">
                <a16:creationId xmlns:a16="http://schemas.microsoft.com/office/drawing/2014/main" xmlns="" id="{E67E8862-C395-4642-80FA-F3167728DD53}"/>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02</a:t>
            </a:r>
          </a:p>
        </p:txBody>
      </p:sp>
      <p:sp>
        <p:nvSpPr>
          <p:cNvPr id="3" name="TextBox 2">
            <a:extLst>
              <a:ext uri="{FF2B5EF4-FFF2-40B4-BE49-F238E27FC236}">
                <a16:creationId xmlns:a16="http://schemas.microsoft.com/office/drawing/2014/main" xmlns="" id="{584B8467-8993-42E3-BEB4-255597D59D23}"/>
              </a:ext>
            </a:extLst>
          </p:cNvPr>
          <p:cNvSpPr txBox="1"/>
          <p:nvPr/>
        </p:nvSpPr>
        <p:spPr>
          <a:xfrm flipH="1">
            <a:off x="6923040" y="1688246"/>
            <a:ext cx="4510290" cy="584775"/>
          </a:xfrm>
          <a:prstGeom prst="rect">
            <a:avLst/>
          </a:prstGeom>
          <a:noFill/>
        </p:spPr>
        <p:txBody>
          <a:bodyPr wrap="square" rtlCol="0">
            <a:spAutoFit/>
          </a:bodyPr>
          <a:lstStyle/>
          <a:p>
            <a:pPr algn="r" rtl="1"/>
            <a:r>
              <a:rPr lang="ar-SA" sz="32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5" name="TextBox 4">
            <a:extLst>
              <a:ext uri="{FF2B5EF4-FFF2-40B4-BE49-F238E27FC236}">
                <a16:creationId xmlns:a16="http://schemas.microsoft.com/office/drawing/2014/main" xmlns="" id="{E7FD2C79-3727-4769-A80C-4985AD970BAE}"/>
              </a:ext>
            </a:extLst>
          </p:cNvPr>
          <p:cNvSpPr txBox="1"/>
          <p:nvPr/>
        </p:nvSpPr>
        <p:spPr>
          <a:xfrm flipH="1">
            <a:off x="9403607" y="2339427"/>
            <a:ext cx="2029723"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ما هو اليوم العالمي للفضاء؟</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Rectangle 6">
            <a:extLst>
              <a:ext uri="{FF2B5EF4-FFF2-40B4-BE49-F238E27FC236}">
                <a16:creationId xmlns:a16="http://schemas.microsoft.com/office/drawing/2014/main" xmlns=""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بموجب قرار الجمعية العامة </a:t>
            </a:r>
            <a:r>
              <a:rPr lang="ar-SA" sz="1600" b="0" i="0" u="none" strike="noStrike" dirty="0">
                <a:solidFill>
                  <a:srgbClr val="000000"/>
                </a:solidFill>
                <a:effectLst/>
                <a:latin typeface="Noto Naskh Arabic"/>
                <a:hlinkClick r:id="rId2"/>
              </a:rPr>
              <a:t>رقم 54/68</a:t>
            </a:r>
            <a:r>
              <a:rPr lang="ar-SA" sz="1600" b="0" i="0" dirty="0">
                <a:solidFill>
                  <a:srgbClr val="454545"/>
                </a:solidFill>
                <a:effectLst/>
                <a:latin typeface="Noto Naskh Arabic"/>
              </a:rPr>
              <a:t> بتاريخ 6 كانون الأول/ديسمبر 1999، أقرت الجمعية العامة الأسبوع العالمي للفضاء للاحتفال بمساهمات علوم وتكنولوجيا الفضاء في تحسين وضع الإنسان.</a:t>
            </a:r>
          </a:p>
        </p:txBody>
      </p:sp>
      <p:sp>
        <p:nvSpPr>
          <p:cNvPr id="29" name="Rectangle 28">
            <a:extLst>
              <a:ext uri="{FF2B5EF4-FFF2-40B4-BE49-F238E27FC236}">
                <a16:creationId xmlns:a16="http://schemas.microsoft.com/office/drawing/2014/main" xmlns=""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22" name="عنصر نائب للصورة 21" descr="صورة تحتوي على جالس, منضدة, داكن, سماء&#10;&#10;تم إنشاء الوصف تلقائياً">
            <a:extLst>
              <a:ext uri="{FF2B5EF4-FFF2-40B4-BE49-F238E27FC236}">
                <a16:creationId xmlns:a16="http://schemas.microsoft.com/office/drawing/2014/main" xmlns="" id="{B0971D84-9473-4B3A-934B-4FDFB4BCBAE0}"/>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19646" r="16226"/>
          <a:stretch/>
        </p:blipFill>
        <p:spPr>
          <a:xfrm>
            <a:off x="0" y="1335088"/>
            <a:ext cx="6299200" cy="5522912"/>
          </a:xfrm>
        </p:spPr>
      </p:pic>
    </p:spTree>
    <p:extLst>
      <p:ext uri="{BB962C8B-B14F-4D97-AF65-F5344CB8AC3E}">
        <p14:creationId xmlns:p14="http://schemas.microsoft.com/office/powerpoint/2010/main" val="960834096"/>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xmlns="" id="{6DFB2926-1C87-4865-B93D-0A9299D6D4D0}"/>
              </a:ext>
            </a:extLst>
          </p:cNvPr>
          <p:cNvGrpSpPr/>
          <p:nvPr/>
        </p:nvGrpSpPr>
        <p:grpSpPr>
          <a:xfrm flipH="1">
            <a:off x="707446" y="3989967"/>
            <a:ext cx="11009933" cy="1530932"/>
            <a:chOff x="707450" y="3989967"/>
            <a:chExt cx="11009933" cy="1530932"/>
          </a:xfrm>
        </p:grpSpPr>
        <p:sp>
          <p:nvSpPr>
            <p:cNvPr id="7" name="Rectangle 6">
              <a:extLst>
                <a:ext uri="{FF2B5EF4-FFF2-40B4-BE49-F238E27FC236}">
                  <a16:creationId xmlns:a16="http://schemas.microsoft.com/office/drawing/2014/main" xmlns="" id="{8019CE49-9FDA-4AEE-8881-6962BF693E8A}"/>
                </a:ext>
              </a:extLst>
            </p:cNvPr>
            <p:cNvSpPr/>
            <p:nvPr/>
          </p:nvSpPr>
          <p:spPr>
            <a:xfrm>
              <a:off x="3728699" y="3989967"/>
              <a:ext cx="7988684"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وفي عام 2018، عقدت أكثر من 5000 فعالية في أكثر من 80 دولة احتفالا بالأسبوع العالمي للفضاء.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xmlns="" id="{6C026281-6DF2-4D46-AEDA-0465F7498489}"/>
                </a:ext>
              </a:extLst>
            </p:cNvPr>
            <p:cNvSpPr txBox="1"/>
            <p:nvPr/>
          </p:nvSpPr>
          <p:spPr>
            <a:xfrm>
              <a:off x="707450" y="3989967"/>
              <a:ext cx="2377437" cy="1384995"/>
            </a:xfrm>
            <a:prstGeom prst="rect">
              <a:avLst/>
            </a:prstGeom>
            <a:noFill/>
          </p:spPr>
          <p:txBody>
            <a:bodyPr wrap="square" rtlCol="0">
              <a:spAutoFit/>
            </a:bodyPr>
            <a:lstStyle/>
            <a:p>
              <a:pPr algn="justLow" rtl="1"/>
              <a:r>
                <a:rPr lang="ar-SA" sz="28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15" name="Rectangle 14">
              <a:extLst>
                <a:ext uri="{FF2B5EF4-FFF2-40B4-BE49-F238E27FC236}">
                  <a16:creationId xmlns:a16="http://schemas.microsoft.com/office/drawing/2014/main" xmlns="" id="{5290D0B9-8E87-4256-999C-E076860EF82C}"/>
                </a:ext>
              </a:extLst>
            </p:cNvPr>
            <p:cNvSpPr/>
            <p:nvPr/>
          </p:nvSpPr>
          <p:spPr>
            <a:xfrm>
              <a:off x="795313" y="5412286"/>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grpSp>
      <p:pic>
        <p:nvPicPr>
          <p:cNvPr id="20" name="عنصر نائب للصورة 19" descr="صورة تحتوي على عنصر, جالس, منضدة, نجمة&#10;&#10;تم إنشاء الوصف تلقائياً">
            <a:extLst>
              <a:ext uri="{FF2B5EF4-FFF2-40B4-BE49-F238E27FC236}">
                <a16:creationId xmlns:a16="http://schemas.microsoft.com/office/drawing/2014/main" xmlns="" id="{549FBD04-EDD6-42BE-8F20-630B1AA502AC}"/>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43630" b="21616"/>
          <a:stretch/>
        </p:blipFill>
        <p:spPr>
          <a:xfrm>
            <a:off x="377372" y="1001485"/>
            <a:ext cx="11340011" cy="2627086"/>
          </a:xfrm>
        </p:spPr>
      </p:pic>
      <p:sp>
        <p:nvSpPr>
          <p:cNvPr id="24" name="Rectangle 16">
            <a:extLst>
              <a:ext uri="{FF2B5EF4-FFF2-40B4-BE49-F238E27FC236}">
                <a16:creationId xmlns:a16="http://schemas.microsoft.com/office/drawing/2014/main" xmlns="" id="{6492320C-D9C7-4BFB-BE28-B599D3B19C58}"/>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5" name="TextBox 18">
            <a:extLst>
              <a:ext uri="{FF2B5EF4-FFF2-40B4-BE49-F238E27FC236}">
                <a16:creationId xmlns:a16="http://schemas.microsoft.com/office/drawing/2014/main" xmlns="" id="{7617C29F-6C32-46F5-BFAF-5723CD899512}"/>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xmlns="" id="{6B632252-EBBB-4CE6-9AC9-8E9BAA238557}"/>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03</a:t>
            </a:r>
          </a:p>
        </p:txBody>
      </p:sp>
    </p:spTree>
    <p:extLst>
      <p:ext uri="{BB962C8B-B14F-4D97-AF65-F5344CB8AC3E}">
        <p14:creationId xmlns:p14="http://schemas.microsoft.com/office/powerpoint/2010/main" val="3457797966"/>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87BF8C-5580-4793-83F2-69DA06C6C456}"/>
              </a:ext>
            </a:extLst>
          </p:cNvPr>
          <p:cNvSpPr/>
          <p:nvPr/>
        </p:nvSpPr>
        <p:spPr>
          <a:xfrm>
            <a:off x="10260192" y="3240891"/>
            <a:ext cx="1056412" cy="52247"/>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22" name="مربع نص 21">
            <a:extLst>
              <a:ext uri="{FF2B5EF4-FFF2-40B4-BE49-F238E27FC236}">
                <a16:creationId xmlns:a16="http://schemas.microsoft.com/office/drawing/2014/main" xmlns="" id="{2B24A442-7284-4BB1-A683-FF49D09197C1}"/>
              </a:ext>
            </a:extLst>
          </p:cNvPr>
          <p:cNvSpPr txBox="1"/>
          <p:nvPr/>
        </p:nvSpPr>
        <p:spPr>
          <a:xfrm>
            <a:off x="7632440" y="1228921"/>
            <a:ext cx="3802796" cy="1938992"/>
          </a:xfrm>
          <a:prstGeom prst="rect">
            <a:avLst/>
          </a:prstGeom>
          <a:noFill/>
        </p:spPr>
        <p:txBody>
          <a:bodyPr wrap="square">
            <a:spAutoFit/>
          </a:bodyPr>
          <a:lstStyle/>
          <a:p>
            <a:pPr algn="r" rtl="1"/>
            <a:r>
              <a:rPr lang="ar-SA" sz="4000" i="0" dirty="0">
                <a:solidFill>
                  <a:schemeClr val="bg1"/>
                </a:solidFill>
                <a:effectLst/>
                <a:latin typeface="Al-Jazeera-Arabic-Bold" panose="01000500000000020006" pitchFamily="2" charset="-78"/>
                <a:ea typeface="GE SS Two Bold" panose="020A0503020102020204" pitchFamily="18" charset="-78"/>
                <a:cs typeface="Al-Jazeera-Arabic-Bold" panose="01000500000000020006" pitchFamily="2" charset="-78"/>
              </a:rPr>
              <a:t>الأقمــــار الاصطناعيـة تحسـن الحيــاة</a:t>
            </a:r>
          </a:p>
        </p:txBody>
      </p:sp>
      <p:pic>
        <p:nvPicPr>
          <p:cNvPr id="23" name="صورة 22" descr="صورة تحتوي على القمر الصناعي, النقل&#10;&#10;تم إنشاء الوصف تلقائياً">
            <a:extLst>
              <a:ext uri="{FF2B5EF4-FFF2-40B4-BE49-F238E27FC236}">
                <a16:creationId xmlns:a16="http://schemas.microsoft.com/office/drawing/2014/main" xmlns="" id="{969ECEB0-9B80-4034-B716-23F17F94B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90" y="938654"/>
            <a:ext cx="6975022" cy="5433542"/>
          </a:xfrm>
          <a:prstGeom prst="rect">
            <a:avLst/>
          </a:prstGeom>
        </p:spPr>
      </p:pic>
      <p:sp>
        <p:nvSpPr>
          <p:cNvPr id="25" name="مربع نص 24">
            <a:extLst>
              <a:ext uri="{FF2B5EF4-FFF2-40B4-BE49-F238E27FC236}">
                <a16:creationId xmlns:a16="http://schemas.microsoft.com/office/drawing/2014/main" xmlns="" id="{7A4743DA-C167-4AEA-B8CB-7EEB17CC1713}"/>
              </a:ext>
            </a:extLst>
          </p:cNvPr>
          <p:cNvSpPr txBox="1"/>
          <p:nvPr/>
        </p:nvSpPr>
        <p:spPr>
          <a:xfrm>
            <a:off x="7513808" y="4667303"/>
            <a:ext cx="3802796" cy="1938992"/>
          </a:xfrm>
          <a:prstGeom prst="rect">
            <a:avLst/>
          </a:prstGeom>
          <a:noFill/>
        </p:spPr>
        <p:txBody>
          <a:bodyPr wrap="square">
            <a:spAutoFit/>
          </a:bodyPr>
          <a:lstStyle/>
          <a:p>
            <a:pPr algn="justLow" rtl="1">
              <a:lnSpc>
                <a:spcPct val="150000"/>
              </a:lnSpc>
            </a:pPr>
            <a:r>
              <a:rPr lang="ar-SA" sz="1600" b="0" i="0" dirty="0">
                <a:solidFill>
                  <a:schemeClr val="bg1"/>
                </a:solidFill>
                <a:effectLst/>
                <a:latin typeface="Noto Naskh Arabic"/>
              </a:rPr>
              <a:t>خُصصت احتفالية الأسبوع العالمي للفضاء لعام  </a:t>
            </a:r>
            <a:r>
              <a:rPr lang="ar-SA" sz="1600" b="0" i="0" dirty="0" smtClean="0">
                <a:solidFill>
                  <a:schemeClr val="bg1"/>
                </a:solidFill>
                <a:effectLst/>
                <a:latin typeface="Noto Naskh Arabic"/>
              </a:rPr>
              <a:t>2022 لأهمية الفضاء في تعزيز ودعم الاستدامة وتحقيقها ايضا في الفضاء. وتقرر </a:t>
            </a:r>
            <a:r>
              <a:rPr lang="ar-SA" sz="1600" b="0" i="0" dirty="0">
                <a:solidFill>
                  <a:schemeClr val="bg1"/>
                </a:solidFill>
                <a:effectLst/>
                <a:latin typeface="Noto Naskh Arabic"/>
              </a:rPr>
              <a:t>أن يكون شعار الاحتفالية هو ’</a:t>
            </a:r>
            <a:r>
              <a:rPr lang="ar-SA" sz="1600" b="0" i="0" dirty="0" smtClean="0">
                <a:solidFill>
                  <a:schemeClr val="bg1"/>
                </a:solidFill>
                <a:effectLst/>
                <a:latin typeface="Noto Naskh Arabic"/>
              </a:rPr>
              <a:t>’الفضاء والاستدامة‘‘</a:t>
            </a:r>
            <a:endParaRPr lang="ar-SA" sz="1600" dirty="0">
              <a:solidFill>
                <a:schemeClr val="bg1"/>
              </a:solidFill>
            </a:endParaRPr>
          </a:p>
        </p:txBody>
      </p:sp>
      <p:sp>
        <p:nvSpPr>
          <p:cNvPr id="27" name="Rectangle 16">
            <a:extLst>
              <a:ext uri="{FF2B5EF4-FFF2-40B4-BE49-F238E27FC236}">
                <a16:creationId xmlns:a16="http://schemas.microsoft.com/office/drawing/2014/main" xmlns="" id="{C45DE989-1504-4F18-BB11-AB21093DD5BC}"/>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9" name="TextBox 18">
            <a:extLst>
              <a:ext uri="{FF2B5EF4-FFF2-40B4-BE49-F238E27FC236}">
                <a16:creationId xmlns:a16="http://schemas.microsoft.com/office/drawing/2014/main" xmlns="" id="{5C08B2F2-3D05-470F-81FC-C7584EC73848}"/>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xmlns="" id="{D8F58ED3-CD86-4361-8196-2139A47EDA03}"/>
              </a:ext>
            </a:extLst>
          </p:cNvPr>
          <p:cNvSpPr/>
          <p:nvPr/>
        </p:nvSpPr>
        <p:spPr>
          <a:xfrm flipH="1">
            <a:off x="4771695" y="381985"/>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04</a:t>
            </a:r>
          </a:p>
        </p:txBody>
      </p:sp>
    </p:spTree>
    <p:extLst>
      <p:ext uri="{BB962C8B-B14F-4D97-AF65-F5344CB8AC3E}">
        <p14:creationId xmlns:p14="http://schemas.microsoft.com/office/powerpoint/2010/main" val="270619017"/>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4B8467-8993-42E3-BEB4-255597D59D23}"/>
              </a:ext>
            </a:extLst>
          </p:cNvPr>
          <p:cNvSpPr txBox="1"/>
          <p:nvPr/>
        </p:nvSpPr>
        <p:spPr>
          <a:xfrm flipH="1">
            <a:off x="7675654" y="2057627"/>
            <a:ext cx="3757676"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معلومات أساسية</a:t>
            </a:r>
          </a:p>
        </p:txBody>
      </p:sp>
      <p:sp>
        <p:nvSpPr>
          <p:cNvPr id="7" name="Rectangle 6">
            <a:extLst>
              <a:ext uri="{FF2B5EF4-FFF2-40B4-BE49-F238E27FC236}">
                <a16:creationId xmlns:a16="http://schemas.microsoft.com/office/drawing/2014/main" xmlns=""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في 4 تشرين الأول/أكتوبر 1957، أُطلق أول قمر صناعي من صنع الإنسان (سبيوتنيك1) إلى الفضاء الخارجي، مؤذنا بفتح الباب أما استكشاف الفضاء. وفي 12 نيسان/أبريل 1961،</a:t>
            </a:r>
          </a:p>
        </p:txBody>
      </p:sp>
      <p:sp>
        <p:nvSpPr>
          <p:cNvPr id="29" name="Rectangle 28">
            <a:extLst>
              <a:ext uri="{FF2B5EF4-FFF2-40B4-BE49-F238E27FC236}">
                <a16:creationId xmlns:a16="http://schemas.microsoft.com/office/drawing/2014/main" xmlns=""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15" name="عنصر نائب للصورة 14" descr="صورة تحتوي على القمر الصناعي, النقل, جالس, مياه&#10;&#10;تم إنشاء الوصف تلقائياً">
            <a:extLst>
              <a:ext uri="{FF2B5EF4-FFF2-40B4-BE49-F238E27FC236}">
                <a16:creationId xmlns:a16="http://schemas.microsoft.com/office/drawing/2014/main" xmlns="" id="{DEE20615-6389-4DB2-848A-0734BCB5FA94}"/>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l="19198" r="4785"/>
          <a:stretch/>
        </p:blipFill>
        <p:spPr>
          <a:xfrm>
            <a:off x="0" y="1335088"/>
            <a:ext cx="6299200" cy="5522912"/>
          </a:xfrm>
        </p:spPr>
      </p:pic>
      <p:sp>
        <p:nvSpPr>
          <p:cNvPr id="2" name="Rectangle 16">
            <a:extLst>
              <a:ext uri="{FF2B5EF4-FFF2-40B4-BE49-F238E27FC236}">
                <a16:creationId xmlns:a16="http://schemas.microsoft.com/office/drawing/2014/main" xmlns="" id="{B49146B0-6874-436A-ABA0-5D5F4241F89F}"/>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4" name="TextBox 18">
            <a:extLst>
              <a:ext uri="{FF2B5EF4-FFF2-40B4-BE49-F238E27FC236}">
                <a16:creationId xmlns:a16="http://schemas.microsoft.com/office/drawing/2014/main" xmlns="" id="{B9BBF324-A945-4F70-A895-D145AE8A7EC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6" name="Rectangle 24">
            <a:extLst>
              <a:ext uri="{FF2B5EF4-FFF2-40B4-BE49-F238E27FC236}">
                <a16:creationId xmlns:a16="http://schemas.microsoft.com/office/drawing/2014/main" xmlns="" id="{522E7FD1-C74B-4AFE-A63B-38B6B1838816}"/>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05</a:t>
            </a:r>
          </a:p>
        </p:txBody>
      </p:sp>
    </p:spTree>
    <p:extLst>
      <p:ext uri="{BB962C8B-B14F-4D97-AF65-F5344CB8AC3E}">
        <p14:creationId xmlns:p14="http://schemas.microsoft.com/office/powerpoint/2010/main" val="4158831156"/>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خارجي, شخص, رجل, يرتدي&#10;&#10;تم إنشاء الوصف تلقائياً">
            <a:extLst>
              <a:ext uri="{FF2B5EF4-FFF2-40B4-BE49-F238E27FC236}">
                <a16:creationId xmlns:a16="http://schemas.microsoft.com/office/drawing/2014/main" xmlns="" id="{1313CCB7-99C4-462A-9FCB-C877560591FF}"/>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4647" b="8082"/>
          <a:stretch/>
        </p:blipFill>
        <p:spPr>
          <a:xfrm>
            <a:off x="0" y="537028"/>
            <a:ext cx="6284686" cy="6320972"/>
          </a:xfrm>
        </p:spPr>
      </p:pic>
      <p:sp>
        <p:nvSpPr>
          <p:cNvPr id="7" name="TextBox 6">
            <a:extLst>
              <a:ext uri="{FF2B5EF4-FFF2-40B4-BE49-F238E27FC236}">
                <a16:creationId xmlns:a16="http://schemas.microsoft.com/office/drawing/2014/main" xmlns="" id="{067528E6-73C8-479B-A009-3CE6547E9248}"/>
              </a:ext>
            </a:extLst>
          </p:cNvPr>
          <p:cNvSpPr txBox="1"/>
          <p:nvPr/>
        </p:nvSpPr>
        <p:spPr>
          <a:xfrm flipH="1">
            <a:off x="7610372" y="1706340"/>
            <a:ext cx="3757676" cy="984885"/>
          </a:xfrm>
          <a:prstGeom prst="rect">
            <a:avLst/>
          </a:prstGeom>
          <a:noFill/>
        </p:spPr>
        <p:txBody>
          <a:bodyPr wrap="square" rtlCol="0">
            <a:spAutoFit/>
          </a:bodyPr>
          <a:lstStyle/>
          <a:p>
            <a:pPr algn="justLow" rtl="1"/>
            <a:r>
              <a:rPr lang="ar-SA"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rPr>
              <a:t>أول من انطلق إلى الفضاء</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9" name="TextBox 8">
            <a:extLst>
              <a:ext uri="{FF2B5EF4-FFF2-40B4-BE49-F238E27FC236}">
                <a16:creationId xmlns:a16="http://schemas.microsoft.com/office/drawing/2014/main" xmlns="" id="{13D1F531-22C8-4D90-8CC8-67987A9C028B}"/>
              </a:ext>
            </a:extLst>
          </p:cNvPr>
          <p:cNvSpPr txBox="1"/>
          <p:nvPr/>
        </p:nvSpPr>
        <p:spPr>
          <a:xfrm flipH="1">
            <a:off x="10298524" y="1398563"/>
            <a:ext cx="1069524"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يوري غاغارين</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7" name="Rectangle 16">
            <a:extLst>
              <a:ext uri="{FF2B5EF4-FFF2-40B4-BE49-F238E27FC236}">
                <a16:creationId xmlns:a16="http://schemas.microsoft.com/office/drawing/2014/main" xmlns="" id="{178B72A2-BAB0-4C85-BE98-3EAA15E5C8E6}"/>
              </a:ext>
            </a:extLst>
          </p:cNvPr>
          <p:cNvSpPr/>
          <p:nvPr/>
        </p:nvSpPr>
        <p:spPr>
          <a:xfrm flipH="1">
            <a:off x="9602299" y="2840049"/>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19" name="Rectangle 18">
            <a:extLst>
              <a:ext uri="{FF2B5EF4-FFF2-40B4-BE49-F238E27FC236}">
                <a16:creationId xmlns:a16="http://schemas.microsoft.com/office/drawing/2014/main" xmlns="" id="{0160ECDB-3815-4B6E-8E96-1D4F01C86677}"/>
              </a:ext>
            </a:extLst>
          </p:cNvPr>
          <p:cNvSpPr/>
          <p:nvPr/>
        </p:nvSpPr>
        <p:spPr>
          <a:xfrm flipH="1">
            <a:off x="6857758" y="3043219"/>
            <a:ext cx="4510290" cy="116160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كان السوفياتي يوري غاغارين هو أول بشري يدور حول الأرض، معلنا فتح فصل جديد من مغامرات الإنسان في الفضاء الخارجي.</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6">
            <a:extLst>
              <a:ext uri="{FF2B5EF4-FFF2-40B4-BE49-F238E27FC236}">
                <a16:creationId xmlns:a16="http://schemas.microsoft.com/office/drawing/2014/main" xmlns="" id="{4DD3449B-A7A7-4347-81A5-C403592AEA49}"/>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4" name="TextBox 18">
            <a:extLst>
              <a:ext uri="{FF2B5EF4-FFF2-40B4-BE49-F238E27FC236}">
                <a16:creationId xmlns:a16="http://schemas.microsoft.com/office/drawing/2014/main" xmlns="" id="{8E40D12C-0250-458D-AE1F-890225B9891C}"/>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16" name="Rectangle 24">
            <a:extLst>
              <a:ext uri="{FF2B5EF4-FFF2-40B4-BE49-F238E27FC236}">
                <a16:creationId xmlns:a16="http://schemas.microsoft.com/office/drawing/2014/main" xmlns="" id="{8D78FB91-0202-4720-B235-D667109E9A00}"/>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07</a:t>
            </a:r>
          </a:p>
        </p:txBody>
      </p:sp>
    </p:spTree>
    <p:extLst>
      <p:ext uri="{BB962C8B-B14F-4D97-AF65-F5344CB8AC3E}">
        <p14:creationId xmlns:p14="http://schemas.microsoft.com/office/powerpoint/2010/main" val="4211617993"/>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عنصر نائب للصورة 12" descr="صورة تحتوي على عنصر, نجمة&#10;&#10;تم إنشاء الوصف تلقائياً">
            <a:extLst>
              <a:ext uri="{FF2B5EF4-FFF2-40B4-BE49-F238E27FC236}">
                <a16:creationId xmlns:a16="http://schemas.microsoft.com/office/drawing/2014/main" xmlns="" id="{01E903BC-B3D6-4D07-978E-F3717868732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0420" r="10420"/>
          <a:stretch>
            <a:fillRect/>
          </a:stretch>
        </p:blipFill>
        <p:spPr>
          <a:xfrm>
            <a:off x="1630363" y="1471613"/>
            <a:ext cx="3654425" cy="4616450"/>
          </a:xfrm>
        </p:spPr>
      </p:pic>
      <p:sp>
        <p:nvSpPr>
          <p:cNvPr id="32" name="Rectangle 31">
            <a:extLst>
              <a:ext uri="{FF2B5EF4-FFF2-40B4-BE49-F238E27FC236}">
                <a16:creationId xmlns:a16="http://schemas.microsoft.com/office/drawing/2014/main" xmlns="" id="{204B37AA-C2AB-4667-B502-6B8608308106}"/>
              </a:ext>
            </a:extLst>
          </p:cNvPr>
          <p:cNvSpPr/>
          <p:nvPr/>
        </p:nvSpPr>
        <p:spPr>
          <a:xfrm flipH="1">
            <a:off x="6877005" y="3046333"/>
            <a:ext cx="4510290" cy="2269596"/>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وفي 10 تشرين الأول/أكتوبر 1967، دخلت معاهدة "</a:t>
            </a:r>
            <a:r>
              <a:rPr lang="ar-SA" sz="1600" b="0" i="1" dirty="0">
                <a:solidFill>
                  <a:srgbClr val="454545"/>
                </a:solidFill>
                <a:effectLst/>
                <a:latin typeface="Noto Naskh Arabic"/>
              </a:rPr>
              <a:t>كارتا ماجنا (الميثاق الأعظم) المتعلقة بالفضاء</a:t>
            </a:r>
            <a:r>
              <a:rPr lang="ar-SA" sz="1600" b="0" i="0" dirty="0">
                <a:solidFill>
                  <a:srgbClr val="454545"/>
                </a:solidFill>
                <a:effectLst/>
                <a:latin typeface="Noto Naskh Arabic"/>
              </a:rPr>
              <a:t>"، وهي الصك الأساسي للقانون الدولي للفضاء الذي يُعرف رسميا باسم </a:t>
            </a:r>
            <a:r>
              <a:rPr lang="ar-SA" sz="1600" b="0" i="0" u="none" strike="noStrike" dirty="0">
                <a:solidFill>
                  <a:srgbClr val="000000"/>
                </a:solidFill>
                <a:effectLst/>
                <a:latin typeface="Noto Naskh Arabic"/>
                <a:hlinkClick r:id="rId3"/>
              </a:rPr>
              <a:t>معاهدة المبادئ المنظمة لأنشطة الدول في ميدان استكشاف واستخدام الفضاء الخارجي، بما في ذلك القمر والأجرام السماوية الأخرى</a:t>
            </a:r>
            <a:r>
              <a:rPr lang="ar-SA" sz="1600" u="none" strike="noStrike" dirty="0">
                <a:solidFill>
                  <a:srgbClr val="454545"/>
                </a:solidFill>
                <a:latin typeface="Noto Naskh Arabic"/>
              </a:rPr>
              <a:t>.</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xmlns="" id="{ACCC6C7A-413D-4E3B-8B83-10A59911340C}"/>
              </a:ext>
            </a:extLst>
          </p:cNvPr>
          <p:cNvSpPr txBox="1"/>
          <p:nvPr/>
        </p:nvSpPr>
        <p:spPr>
          <a:xfrm flipH="1">
            <a:off x="7629619" y="1903155"/>
            <a:ext cx="3757676" cy="584775"/>
          </a:xfrm>
          <a:prstGeom prst="rect">
            <a:avLst/>
          </a:prstGeom>
          <a:noFill/>
        </p:spPr>
        <p:txBody>
          <a:bodyPr wrap="square" rtlCol="0">
            <a:spAutoFit/>
          </a:bodyPr>
          <a:lstStyle/>
          <a:p>
            <a:pPr algn="r" rtl="1"/>
            <a:r>
              <a:rPr lang="ar-SA" sz="3200" b="0" dirty="0">
                <a:solidFill>
                  <a:srgbClr val="454545"/>
                </a:solidFill>
                <a:effectLst/>
                <a:latin typeface="Al-Jazeera-Arabic-Bold" panose="01000500000000020006" pitchFamily="2" charset="-78"/>
                <a:cs typeface="Al-Jazeera-Arabic-Bold" panose="01000500000000020006" pitchFamily="2" charset="-78"/>
              </a:rPr>
              <a:t>معاهدة كارتا ماجنا</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6" name="Rectangle 35">
            <a:extLst>
              <a:ext uri="{FF2B5EF4-FFF2-40B4-BE49-F238E27FC236}">
                <a16:creationId xmlns:a16="http://schemas.microsoft.com/office/drawing/2014/main" xmlns="" id="{690219CA-BA35-447E-8058-CE8AC6AD051E}"/>
              </a:ext>
            </a:extLst>
          </p:cNvPr>
          <p:cNvSpPr/>
          <p:nvPr/>
        </p:nvSpPr>
        <p:spPr>
          <a:xfrm flipH="1">
            <a:off x="9620764" y="2790724"/>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5" name="Rectangle 16">
            <a:extLst>
              <a:ext uri="{FF2B5EF4-FFF2-40B4-BE49-F238E27FC236}">
                <a16:creationId xmlns:a16="http://schemas.microsoft.com/office/drawing/2014/main" xmlns="" id="{C268292F-C188-4DD4-8A0F-A77A180FA5F6}"/>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TextBox 18">
            <a:extLst>
              <a:ext uri="{FF2B5EF4-FFF2-40B4-BE49-F238E27FC236}">
                <a16:creationId xmlns:a16="http://schemas.microsoft.com/office/drawing/2014/main" xmlns="" id="{3981C781-6B47-4536-B40E-8C2F768AAE49}"/>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9" name="Rectangle 24">
            <a:extLst>
              <a:ext uri="{FF2B5EF4-FFF2-40B4-BE49-F238E27FC236}">
                <a16:creationId xmlns:a16="http://schemas.microsoft.com/office/drawing/2014/main" xmlns="" id="{C283A133-8EBF-45FE-996A-5BBA9E8BD664}"/>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08</a:t>
            </a:r>
          </a:p>
        </p:txBody>
      </p:sp>
    </p:spTree>
    <p:extLst>
      <p:ext uri="{BB962C8B-B14F-4D97-AF65-F5344CB8AC3E}">
        <p14:creationId xmlns:p14="http://schemas.microsoft.com/office/powerpoint/2010/main" val="3855674740"/>
      </p:ext>
    </p:extLst>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AAE254-7697-46D5-A4E3-DF14D7A03F9C}"/>
              </a:ext>
            </a:extLst>
          </p:cNvPr>
          <p:cNvSpPr/>
          <p:nvPr/>
        </p:nvSpPr>
        <p:spPr>
          <a:xfrm flipH="1">
            <a:off x="6857758" y="3103895"/>
            <a:ext cx="4510290"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أدركت الأمم المتحدة منذ البدايات الأولى لعصر الفضاء بأن الفضاء الخارجي أضاف بعدا جديدا لوجود البشرية. وتواصل أسرة الأمم المتحدة سعيها الحثيث إلى الاستفادة من المزايا الفريدة للفضاء الخارجي لتحسين البشرية جمعاء.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xmlns="" id="{98FD4276-528A-4D07-A845-3B19AA23158D}"/>
              </a:ext>
            </a:extLst>
          </p:cNvPr>
          <p:cNvSpPr txBox="1"/>
          <p:nvPr/>
        </p:nvSpPr>
        <p:spPr>
          <a:xfrm flipH="1">
            <a:off x="7052140" y="2033027"/>
            <a:ext cx="4228042"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الأمم المتحدة والفضاء</a:t>
            </a:r>
          </a:p>
        </p:txBody>
      </p:sp>
      <p:sp>
        <p:nvSpPr>
          <p:cNvPr id="24" name="Rectangle 23">
            <a:extLst>
              <a:ext uri="{FF2B5EF4-FFF2-40B4-BE49-F238E27FC236}">
                <a16:creationId xmlns:a16="http://schemas.microsoft.com/office/drawing/2014/main" xmlns="" id="{B81E0683-0450-4BFF-B085-B67B6D61A93B}"/>
              </a:ext>
            </a:extLst>
          </p:cNvPr>
          <p:cNvSpPr/>
          <p:nvPr/>
        </p:nvSpPr>
        <p:spPr>
          <a:xfrm flipH="1">
            <a:off x="9601517" y="2818083"/>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pic>
        <p:nvPicPr>
          <p:cNvPr id="6" name="رسم 5">
            <a:extLst>
              <a:ext uri="{FF2B5EF4-FFF2-40B4-BE49-F238E27FC236}">
                <a16:creationId xmlns:a16="http://schemas.microsoft.com/office/drawing/2014/main" xmlns="" id="{871DD278-4951-4186-9C40-B9D91440797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1580"/>
          <a:stretch/>
        </p:blipFill>
        <p:spPr>
          <a:xfrm>
            <a:off x="1172571" y="1702397"/>
            <a:ext cx="4228042" cy="3453205"/>
          </a:xfrm>
          <a:prstGeom prst="rect">
            <a:avLst/>
          </a:prstGeom>
        </p:spPr>
      </p:pic>
      <p:sp>
        <p:nvSpPr>
          <p:cNvPr id="45" name="Rectangle 16">
            <a:extLst>
              <a:ext uri="{FF2B5EF4-FFF2-40B4-BE49-F238E27FC236}">
                <a16:creationId xmlns:a16="http://schemas.microsoft.com/office/drawing/2014/main" xmlns="" id="{C681A342-9DBA-4960-884D-83CD3F777FBE}"/>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endParaRPr>
          </a:p>
        </p:txBody>
      </p:sp>
      <p:sp>
        <p:nvSpPr>
          <p:cNvPr id="47" name="TextBox 18">
            <a:extLst>
              <a:ext uri="{FF2B5EF4-FFF2-40B4-BE49-F238E27FC236}">
                <a16:creationId xmlns:a16="http://schemas.microsoft.com/office/drawing/2014/main" xmlns="" id="{4B74B976-D014-4B26-A687-2A4F45DD4904}"/>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rPr>
              <a:t>الأقمــــار الاصطناعيـة تحسـن الحيــاة</a:t>
            </a:r>
          </a:p>
        </p:txBody>
      </p:sp>
      <p:sp>
        <p:nvSpPr>
          <p:cNvPr id="49" name="Rectangle 24">
            <a:extLst>
              <a:ext uri="{FF2B5EF4-FFF2-40B4-BE49-F238E27FC236}">
                <a16:creationId xmlns:a16="http://schemas.microsoft.com/office/drawing/2014/main" xmlns="" id="{B11E569B-4181-48B9-9385-6FC68EDEC56B}"/>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rPr>
              <a:t>09</a:t>
            </a:r>
          </a:p>
        </p:txBody>
      </p:sp>
    </p:spTree>
    <p:extLst>
      <p:ext uri="{BB962C8B-B14F-4D97-AF65-F5344CB8AC3E}">
        <p14:creationId xmlns:p14="http://schemas.microsoft.com/office/powerpoint/2010/main" val="2096251467"/>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6EFA08-C4DB-4285-A901-665D6816FD13}"/>
              </a:ext>
            </a:extLst>
          </p:cNvPr>
          <p:cNvSpPr txBox="1"/>
          <p:nvPr/>
        </p:nvSpPr>
        <p:spPr>
          <a:xfrm>
            <a:off x="1199223" y="2705725"/>
            <a:ext cx="9065764" cy="1446550"/>
          </a:xfrm>
          <a:prstGeom prst="rect">
            <a:avLst/>
          </a:prstGeom>
          <a:noFill/>
        </p:spPr>
        <p:txBody>
          <a:bodyPr wrap="square" rtlCol="0">
            <a:spAutoFit/>
          </a:bodyPr>
          <a:lstStyle/>
          <a:p>
            <a:pPr algn="ct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شكـراً لكـم</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Tree>
    <p:extLst>
      <p:ext uri="{BB962C8B-B14F-4D97-AF65-F5344CB8AC3E}">
        <p14:creationId xmlns:p14="http://schemas.microsoft.com/office/powerpoint/2010/main" val="2545314905"/>
      </p:ext>
    </p:extLst>
  </p:cSld>
  <p:clrMapOvr>
    <a:masterClrMapping/>
  </p:clrMapOvr>
  <p:transition spd="slow">
    <p:cover dir="r"/>
  </p:transition>
</p:sld>
</file>

<file path=ppt/theme/theme1.xml><?xml version="1.0" encoding="utf-8"?>
<a:theme xmlns:a="http://schemas.openxmlformats.org/drawingml/2006/main" name="الاسبوع العالمي للفضاء">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خط الجزيرة">
      <a:majorFont>
        <a:latin typeface="Calibri Light"/>
        <a:ea typeface=""/>
        <a:cs typeface="Al-Jazeera-Arabic-Bold"/>
      </a:majorFont>
      <a:minorFont>
        <a:latin typeface="Calibri"/>
        <a:ea typeface=""/>
        <a:cs typeface="Al-Jazeera-Arabic-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a:spPr>
      <a:bodyPr rtlCol="0" anchor="ctr"/>
      <a:lstStyle>
        <a:defPPr algn="ctr">
          <a:defRPr>
            <a:ln>
              <a:solidFill>
                <a:sysClr val="windowText" lastClr="000000"/>
              </a:solid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283</Words>
  <Application>Microsoft Office PowerPoint</Application>
  <PresentationFormat>مخصص</PresentationFormat>
  <Paragraphs>41</Paragraphs>
  <Slides>9</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9</vt:i4>
      </vt:variant>
    </vt:vector>
  </HeadingPairs>
  <TitlesOfParts>
    <vt:vector size="21" baseType="lpstr">
      <vt:lpstr>Arial</vt:lpstr>
      <vt:lpstr>GE SS Two Bold</vt:lpstr>
      <vt:lpstr>Al-Jazeera-Arabic-Bold</vt:lpstr>
      <vt:lpstr>Noto Naskh Arabic</vt:lpstr>
      <vt:lpstr>Al-Jazeera-Arabic-Light</vt:lpstr>
      <vt:lpstr>Roboto</vt:lpstr>
      <vt:lpstr>Calibri</vt:lpstr>
      <vt:lpstr>HelveticaNeue</vt:lpstr>
      <vt:lpstr>AirArabia</vt:lpstr>
      <vt:lpstr>Roboto Light</vt:lpstr>
      <vt:lpstr>Open Sans</vt:lpstr>
      <vt:lpstr>الاسبوع العالمي للفضاء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dell</cp:lastModifiedBy>
  <cp:revision>67</cp:revision>
  <dcterms:created xsi:type="dcterms:W3CDTF">2020-08-30T00:14:51Z</dcterms:created>
  <dcterms:modified xsi:type="dcterms:W3CDTF">2022-10-10T06:47:51Z</dcterms:modified>
</cp:coreProperties>
</file>